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74" r:id="rId4"/>
    <p:sldId id="275" r:id="rId6"/>
    <p:sldId id="257" r:id="rId7"/>
    <p:sldId id="276" r:id="rId8"/>
    <p:sldId id="259" r:id="rId9"/>
    <p:sldId id="277" r:id="rId10"/>
    <p:sldId id="260" r:id="rId11"/>
    <p:sldId id="261" r:id="rId12"/>
    <p:sldId id="278" r:id="rId13"/>
    <p:sldId id="283" r:id="rId14"/>
    <p:sldId id="262" r:id="rId15"/>
    <p:sldId id="264" r:id="rId16"/>
    <p:sldId id="279" r:id="rId17"/>
    <p:sldId id="263" r:id="rId18"/>
    <p:sldId id="267" r:id="rId19"/>
    <p:sldId id="268" r:id="rId20"/>
    <p:sldId id="269" r:id="rId21"/>
    <p:sldId id="270" r:id="rId22"/>
    <p:sldId id="271" r:id="rId23"/>
    <p:sldId id="280" r:id="rId24"/>
    <p:sldId id="272" r:id="rId25"/>
    <p:sldId id="281" r:id="rId26"/>
    <p:sldId id="27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熊仪_aYju7RJj" initials="熊" lastIdx="0" clrIdx="0"/>
  <p:cmAuthor id="1" name="哒哒 熊猫" initials="哒哒" lastIdx="1" clrIdx="0"/>
  <p:cmAuthor id="8" name="yifei" initials="y" lastIdx="1" clrIdx="7"/>
  <p:cmAuthor id="2" name="kingsoft" initials="k" lastIdx="1" clrIdx="1"/>
  <p:cmAuthor id="9" name="ADMIN" initials="A" lastIdx="1" clrIdx="8"/>
  <p:cmAuthor id="3" name="zhouzean" initials="z" lastIdx="1" clrIdx="2"/>
  <p:cmAuthor id="4" name="李鹏飞_6bQfzI3a" initials="李" lastIdx="0" clrIdx="0"/>
  <p:cmAuthor id="5" name="李晓菲_MZFnUzi6" initials="李" lastIdx="0" clrIdx="0"/>
  <p:cmAuthor id="6" name="小珞_QjMfU7FR" initials="小" lastIdx="0" clrIdx="0"/>
  <p:cmAuthor id="2001" name="骆倩怡_Znauj26B" initials="authorId_382814100"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3821"/>
            <a:ext cx="12192001" cy="68618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alphaModFix amt="25000"/>
          </a:blip>
          <a:stretch>
            <a:fillRect t="1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2.xml"/><Relationship Id="rId1" Type="http://schemas.openxmlformats.org/officeDocument/2006/relationships/tags" Target="../tags/tag1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s>
</file>

<file path=ppt/slides/_rels/slide2.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1" Type="http://schemas.openxmlformats.org/officeDocument/2006/relationships/notesSlide" Target="../notesSlides/notesSlide1.xml"/><Relationship Id="rId30" Type="http://schemas.openxmlformats.org/officeDocument/2006/relationships/slideLayout" Target="../slideLayouts/slideLayout12.xml"/><Relationship Id="rId3" Type="http://schemas.openxmlformats.org/officeDocument/2006/relationships/tags" Target="../tags/tag67.xml"/><Relationship Id="rId29" Type="http://schemas.openxmlformats.org/officeDocument/2006/relationships/tags" Target="../tags/tag93.xml"/><Relationship Id="rId28" Type="http://schemas.openxmlformats.org/officeDocument/2006/relationships/tags" Target="../tags/tag92.xml"/><Relationship Id="rId27" Type="http://schemas.openxmlformats.org/officeDocument/2006/relationships/tags" Target="../tags/tag91.xml"/><Relationship Id="rId26" Type="http://schemas.openxmlformats.org/officeDocument/2006/relationships/tags" Target="../tags/tag90.xml"/><Relationship Id="rId25" Type="http://schemas.openxmlformats.org/officeDocument/2006/relationships/tags" Target="../tags/tag89.xml"/><Relationship Id="rId24" Type="http://schemas.openxmlformats.org/officeDocument/2006/relationships/tags" Target="../tags/tag88.xml"/><Relationship Id="rId23" Type="http://schemas.openxmlformats.org/officeDocument/2006/relationships/tags" Target="../tags/tag87.xml"/><Relationship Id="rId22" Type="http://schemas.openxmlformats.org/officeDocument/2006/relationships/tags" Target="../tags/tag86.xml"/><Relationship Id="rId21" Type="http://schemas.openxmlformats.org/officeDocument/2006/relationships/tags" Target="../tags/tag85.xml"/><Relationship Id="rId20" Type="http://schemas.openxmlformats.org/officeDocument/2006/relationships/tags" Target="../tags/tag84.xml"/><Relationship Id="rId2" Type="http://schemas.openxmlformats.org/officeDocument/2006/relationships/tags" Target="../tags/tag66.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tags" Target="../tags/tag10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398780" y="412115"/>
            <a:ext cx="11113135" cy="2570480"/>
          </a:xfrm>
        </p:spPr>
        <p:txBody>
          <a:bodyPr>
            <a:normAutofit fontScale="90000"/>
          </a:bodyPr>
          <a:p>
            <a:pPr>
              <a:lnSpc>
                <a:spcPct val="150000"/>
              </a:lnSpc>
            </a:pPr>
            <a:r>
              <a:rPr lang="en-US" altLang="zh-CN"/>
              <a:t>Chapter Two</a:t>
            </a:r>
            <a:br>
              <a:rPr lang="en-US" altLang="zh-CN"/>
            </a:br>
            <a:r>
              <a:rPr lang="en-US" altLang="zh-CN"/>
              <a:t>Lesson 4. W</a:t>
            </a:r>
            <a:r>
              <a:rPr lang="en-US" altLang="zh-CN"/>
              <a:t>estern Literature</a:t>
            </a:r>
            <a:endParaRPr lang="en-US" altLang="zh-CN"/>
          </a:p>
        </p:txBody>
      </p:sp>
      <p:sp>
        <p:nvSpPr>
          <p:cNvPr id="3" name="副标题 2"/>
          <p:cNvSpPr>
            <a:spLocks noGrp="1"/>
          </p:cNvSpPr>
          <p:nvPr>
            <p:ph type="subTitle" idx="1"/>
            <p:custDataLst>
              <p:tags r:id="rId2"/>
            </p:custDataLst>
          </p:nvPr>
        </p:nvSpPr>
        <p:spPr/>
        <p:txBody>
          <a:bodyPr>
            <a:normAutofit/>
          </a:bodyPr>
          <a:p>
            <a:r>
              <a:rPr lang="en-US" altLang="zh-CN">
                <a:sym typeface="+mn-ea"/>
              </a:rPr>
              <a:t>An Integrated Course Book for Postgraduate Students </a:t>
            </a:r>
            <a:endParaRPr lang="en-US" altLang="zh-CN">
              <a:sym typeface="+mn-ea"/>
            </a:endParaRPr>
          </a:p>
          <a:p>
            <a:r>
              <a:rPr lang="en-US" altLang="zh-CN">
                <a:sym typeface="+mn-ea"/>
              </a:rPr>
              <a:t>(2nd Ed.) (1)</a:t>
            </a:r>
            <a:endParaRPr lang="zh-CN" altLang="en-US"/>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4" name="日期占位符 3"/>
          <p:cNvSpPr>
            <a:spLocks noGrp="1"/>
          </p:cNvSpPr>
          <p:nvPr>
            <p:ph type="dt" sz="half" idx="10"/>
          </p:nvPr>
        </p:nvSpPr>
        <p:spPr>
          <a:xfrm>
            <a:off x="9282290" y="6314400"/>
            <a:ext cx="2700000" cy="316800"/>
          </a:xfrm>
        </p:spPr>
        <p:txBody>
          <a:bodyPr>
            <a:noAutofit/>
          </a:bodyPr>
          <a:p>
            <a:fld id="{760FBDFE-C587-4B4C-A407-44438C67B59E}" type="datetime1">
              <a:rPr lang="zh-CN" altLang="en-US" sz="2400" smtClean="0"/>
            </a:fld>
            <a:endParaRPr lang="zh-CN" altLang="en-US" sz="2400" smtClean="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04</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While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74085" y="214065"/>
            <a:ext cx="10969200" cy="705600"/>
          </a:xfrm>
        </p:spPr>
        <p:txBody>
          <a:bodyPr/>
          <a:p>
            <a:r>
              <a:rPr lang="en-US" altLang="zh-CN"/>
              <a:t>While Reading — S</a:t>
            </a:r>
            <a:r>
              <a:rPr lang="en-US" altLang="zh-CN"/>
              <a:t>tructure</a:t>
            </a:r>
            <a:endParaRPr lang="en-US" altLang="zh-CN"/>
          </a:p>
        </p:txBody>
      </p:sp>
      <p:sp>
        <p:nvSpPr>
          <p:cNvPr id="3" name="内容占位符 2"/>
          <p:cNvSpPr>
            <a:spLocks noGrp="1"/>
          </p:cNvSpPr>
          <p:nvPr>
            <p:ph idx="1"/>
            <p:custDataLst>
              <p:tags r:id="rId2"/>
            </p:custDataLst>
          </p:nvPr>
        </p:nvSpPr>
        <p:spPr>
          <a:xfrm>
            <a:off x="251460" y="837565"/>
            <a:ext cx="11768455" cy="5719445"/>
          </a:xfrm>
        </p:spPr>
        <p:txBody>
          <a:bodyPr>
            <a:noAutofit/>
          </a:bodyPr>
          <a:p>
            <a:pPr marL="0" indent="0">
              <a:buNone/>
            </a:pPr>
            <a:r>
              <a:rPr lang="en-US" altLang="zh-CN" sz="2400">
                <a:solidFill>
                  <a:schemeClr val="tx1"/>
                </a:solidFill>
                <a:latin typeface="Times New Roman" panose="02020603050405020304" charset="0"/>
                <a:cs typeface="Times New Roman" panose="02020603050405020304" charset="0"/>
                <a:sym typeface="+mn-ea"/>
              </a:rPr>
              <a:t>Overall Structure:</a:t>
            </a:r>
            <a:r>
              <a:rPr lang="en-US" altLang="en-US" sz="2400">
                <a:solidFill>
                  <a:schemeClr val="tx1"/>
                </a:solidFill>
                <a:latin typeface="Times New Roman" panose="02020603050405020304" charset="0"/>
                <a:cs typeface="Times New Roman" panose="02020603050405020304" charset="0"/>
                <a:sym typeface="+mn-ea"/>
              </a:rPr>
              <a:t> </a:t>
            </a:r>
            <a:r>
              <a:rPr lang="en-US" altLang="zh-CN" sz="2400">
                <a:solidFill>
                  <a:schemeClr val="tx1"/>
                </a:solidFill>
                <a:latin typeface="Times New Roman" panose="02020603050405020304" charset="0"/>
                <a:cs typeface="Times New Roman" panose="02020603050405020304" charset="0"/>
                <a:sym typeface="+mn-ea"/>
              </a:rPr>
              <a:t>Introduction </a:t>
            </a:r>
            <a:r>
              <a:rPr lang="en-US" altLang="en-US" sz="2400">
                <a:solidFill>
                  <a:schemeClr val="tx1"/>
                </a:solidFill>
                <a:latin typeface="Times New Roman" panose="02020603050405020304" charset="0"/>
                <a:cs typeface="Times New Roman" panose="02020603050405020304" charset="0"/>
                <a:sym typeface="+mn-ea"/>
              </a:rPr>
              <a:t>→</a:t>
            </a:r>
            <a:r>
              <a:rPr lang="en-US" altLang="zh-CN" sz="2400">
                <a:solidFill>
                  <a:schemeClr val="tx1"/>
                </a:solidFill>
                <a:latin typeface="Times New Roman" panose="02020603050405020304" charset="0"/>
                <a:cs typeface="Times New Roman" panose="02020603050405020304" charset="0"/>
                <a:sym typeface="+mn-ea"/>
              </a:rPr>
              <a:t> Literary Significance </a:t>
            </a:r>
            <a:r>
              <a:rPr lang="en-US" altLang="en-US" sz="2400">
                <a:solidFill>
                  <a:schemeClr val="tx1"/>
                </a:solidFill>
                <a:latin typeface="Times New Roman" panose="02020603050405020304" charset="0"/>
                <a:cs typeface="Times New Roman" panose="02020603050405020304" charset="0"/>
                <a:sym typeface="+mn-ea"/>
              </a:rPr>
              <a:t>→</a:t>
            </a:r>
            <a:r>
              <a:rPr lang="en-US" altLang="zh-CN" sz="2400">
                <a:solidFill>
                  <a:schemeClr val="tx1"/>
                </a:solidFill>
                <a:latin typeface="Times New Roman" panose="02020603050405020304" charset="0"/>
                <a:cs typeface="Times New Roman" panose="02020603050405020304" charset="0"/>
                <a:sym typeface="+mn-ea"/>
              </a:rPr>
              <a:t> Strengths &amp; Criticisms </a:t>
            </a:r>
            <a:r>
              <a:rPr lang="en-US" altLang="en-US" sz="2400">
                <a:solidFill>
                  <a:schemeClr val="tx1"/>
                </a:solidFill>
                <a:latin typeface="Times New Roman" panose="02020603050405020304" charset="0"/>
                <a:cs typeface="Times New Roman" panose="02020603050405020304" charset="0"/>
                <a:sym typeface="+mn-ea"/>
              </a:rPr>
              <a:t>→</a:t>
            </a:r>
            <a:r>
              <a:rPr lang="en-US" altLang="zh-CN" sz="2400">
                <a:solidFill>
                  <a:schemeClr val="tx1"/>
                </a:solidFill>
                <a:latin typeface="Times New Roman" panose="02020603050405020304" charset="0"/>
                <a:cs typeface="Times New Roman" panose="02020603050405020304" charset="0"/>
                <a:sym typeface="+mn-ea"/>
              </a:rPr>
              <a:t> Conclusion.</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Introduction (Paras 1-2)</a:t>
            </a:r>
            <a:endParaRPr lang="en-US" altLang="zh-CN" sz="2400">
              <a:solidFill>
                <a:schemeClr val="tx1"/>
              </a:solidFill>
              <a:latin typeface="Times New Roman" panose="02020603050405020304" charset="0"/>
              <a:cs typeface="Times New Roman" panose="02020603050405020304" charset="0"/>
            </a:endParaRPr>
          </a:p>
          <a:p>
            <a:pPr marL="0" indent="457200">
              <a:buNone/>
            </a:pPr>
            <a:r>
              <a:rPr lang="en-US" altLang="zh-CN" sz="2400">
                <a:solidFill>
                  <a:schemeClr val="tx1"/>
                </a:solidFill>
                <a:latin typeface="Times New Roman" panose="02020603050405020304" charset="0"/>
                <a:cs typeface="Times New Roman" panose="02020603050405020304" charset="0"/>
              </a:rPr>
              <a:t>Harper Lee’s legacy and the cultural impact of</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To Kill a Mockingbird.</a:t>
            </a:r>
            <a:endParaRPr lang="en-US" altLang="zh-CN" sz="2400">
              <a:solidFill>
                <a:schemeClr val="tx1"/>
              </a:solidFill>
              <a:latin typeface="Times New Roman" panose="02020603050405020304" charset="0"/>
              <a:cs typeface="Times New Roman" panose="02020603050405020304" charset="0"/>
            </a:endParaRPr>
          </a:p>
          <a:p>
            <a:pPr marL="0" indent="457200">
              <a:buNone/>
            </a:pPr>
            <a:r>
              <a:rPr lang="en-US" altLang="zh-CN" sz="2400">
                <a:solidFill>
                  <a:schemeClr val="tx1"/>
                </a:solidFill>
                <a:latin typeface="Times New Roman" panose="02020603050405020304" charset="0"/>
                <a:cs typeface="Times New Roman" panose="02020603050405020304" charset="0"/>
              </a:rPr>
              <a:t>Its ranking as one of the most influential books in America.</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Why the Novel Resonates with Young Readers (Paras 3-5)</a:t>
            </a:r>
            <a:endParaRPr lang="en-US" altLang="zh-CN" sz="2400">
              <a:solidFill>
                <a:schemeClr val="tx1"/>
              </a:solidFill>
              <a:latin typeface="Times New Roman" panose="02020603050405020304" charset="0"/>
              <a:cs typeface="Times New Roman" panose="02020603050405020304" charset="0"/>
            </a:endParaRPr>
          </a:p>
          <a:p>
            <a:pPr marL="0" indent="457200">
              <a:buNone/>
            </a:pPr>
            <a:r>
              <a:rPr lang="en-US" altLang="zh-CN" sz="2400">
                <a:solidFill>
                  <a:schemeClr val="tx1"/>
                </a:solidFill>
                <a:latin typeface="Times New Roman" panose="02020603050405020304" charset="0"/>
                <a:cs typeface="Times New Roman" panose="02020603050405020304" charset="0"/>
              </a:rPr>
              <a:t>Literature as a tool for self-discovery.</a:t>
            </a:r>
            <a:endParaRPr lang="en-US" altLang="zh-CN" sz="2400">
              <a:solidFill>
                <a:schemeClr val="tx1"/>
              </a:solidFill>
              <a:latin typeface="Times New Roman" panose="02020603050405020304" charset="0"/>
              <a:cs typeface="Times New Roman" panose="02020603050405020304" charset="0"/>
            </a:endParaRPr>
          </a:p>
          <a:p>
            <a:pPr marL="0" indent="457200">
              <a:buNone/>
            </a:pPr>
            <a:r>
              <a:rPr lang="en-US" altLang="zh-CN" sz="2400">
                <a:solidFill>
                  <a:schemeClr val="tx1"/>
                </a:solidFill>
                <a:latin typeface="Times New Roman" panose="02020603050405020304" charset="0"/>
                <a:cs typeface="Times New Roman" panose="02020603050405020304" charset="0"/>
              </a:rPr>
              <a:t>Scout’s childlike yet insightful narration making adult themes accessible.</a:t>
            </a:r>
            <a:endParaRPr lang="en-US" altLang="zh-CN" sz="2400">
              <a:solidFill>
                <a:schemeClr val="tx1"/>
              </a:solidFill>
              <a:latin typeface="Times New Roman" panose="02020603050405020304" charset="0"/>
              <a:cs typeface="Times New Roman" panose="02020603050405020304" charset="0"/>
            </a:endParaRPr>
          </a:p>
          <a:p>
            <a:pPr marL="0" indent="457200">
              <a:buNone/>
            </a:pPr>
            <a:r>
              <a:rPr lang="en-US" altLang="zh-CN" sz="2400">
                <a:solidFill>
                  <a:schemeClr val="tx1"/>
                </a:solidFill>
                <a:latin typeface="Times New Roman" panose="02020603050405020304" charset="0"/>
                <a:cs typeface="Times New Roman" panose="02020603050405020304" charset="0"/>
              </a:rPr>
              <a:t>Functions as an early YA novel, bridging youth and mature issues.</a:t>
            </a:r>
            <a:endParaRPr lang="en-US" altLang="zh-CN" sz="2400">
              <a:solidFill>
                <a:schemeClr val="tx1"/>
              </a:solidFill>
              <a:latin typeface="Times New Roman" panose="02020603050405020304" charset="0"/>
              <a:cs typeface="Times New Roman" panose="02020603050405020304" charset="0"/>
            </a:endParaRPr>
          </a:p>
          <a:p>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74085" y="214065"/>
            <a:ext cx="10969200" cy="705600"/>
          </a:xfrm>
        </p:spPr>
        <p:txBody>
          <a:bodyPr/>
          <a:p>
            <a:r>
              <a:rPr lang="en-US" altLang="zh-CN"/>
              <a:t>While Reading — S</a:t>
            </a:r>
            <a:r>
              <a:rPr lang="en-US" altLang="zh-CN"/>
              <a:t>tructure</a:t>
            </a:r>
            <a:endParaRPr lang="en-US" altLang="zh-CN"/>
          </a:p>
        </p:txBody>
      </p:sp>
      <p:sp>
        <p:nvSpPr>
          <p:cNvPr id="3" name="内容占位符 2"/>
          <p:cNvSpPr>
            <a:spLocks noGrp="1"/>
          </p:cNvSpPr>
          <p:nvPr>
            <p:ph idx="1"/>
            <p:custDataLst>
              <p:tags r:id="rId2"/>
            </p:custDataLst>
          </p:nvPr>
        </p:nvSpPr>
        <p:spPr>
          <a:xfrm>
            <a:off x="608330" y="837565"/>
            <a:ext cx="10968990" cy="5719445"/>
          </a:xfrm>
        </p:spPr>
        <p:txBody>
          <a:bodyPr>
            <a:noAutofit/>
          </a:bodyPr>
          <a:p>
            <a:r>
              <a:rPr lang="en-US" altLang="zh-CN" sz="2400">
                <a:solidFill>
                  <a:schemeClr val="tx1"/>
                </a:solidFill>
                <a:latin typeface="Times New Roman" panose="02020603050405020304" charset="0"/>
                <a:cs typeface="Times New Roman" panose="02020603050405020304" charset="0"/>
              </a:rPr>
              <a:t>Moral Clarity &amp; Criticisms (Paras 6-9)</a:t>
            </a:r>
            <a:endParaRPr lang="en-US" altLang="zh-CN" sz="2400">
              <a:solidFill>
                <a:schemeClr val="tx1"/>
              </a:solidFill>
              <a:latin typeface="Times New Roman" panose="02020603050405020304" charset="0"/>
              <a:cs typeface="Times New Roman" panose="02020603050405020304" charset="0"/>
            </a:endParaRPr>
          </a:p>
          <a:p>
            <a:pPr marL="0" indent="457200">
              <a:buNone/>
            </a:pPr>
            <a:r>
              <a:rPr lang="en-US" altLang="zh-CN" sz="2400">
                <a:solidFill>
                  <a:schemeClr val="tx1"/>
                </a:solidFill>
                <a:latin typeface="Times New Roman" panose="02020603050405020304" charset="0"/>
                <a:cs typeface="Times New Roman" panose="02020603050405020304" charset="0"/>
              </a:rPr>
              <a:t>Praise for its clear moral lessons (like Aesop’s fables).</a:t>
            </a:r>
            <a:endParaRPr lang="en-US" altLang="zh-CN" sz="2400">
              <a:solidFill>
                <a:schemeClr val="tx1"/>
              </a:solidFill>
              <a:latin typeface="Times New Roman" panose="02020603050405020304" charset="0"/>
              <a:cs typeface="Times New Roman" panose="02020603050405020304" charset="0"/>
            </a:endParaRPr>
          </a:p>
          <a:p>
            <a:pPr marL="0" indent="457200">
              <a:buNone/>
            </a:pPr>
            <a:r>
              <a:rPr lang="en-US" altLang="zh-CN" sz="2400">
                <a:solidFill>
                  <a:schemeClr val="tx1"/>
                </a:solidFill>
                <a:latin typeface="Times New Roman" panose="02020603050405020304" charset="0"/>
                <a:cs typeface="Times New Roman" panose="02020603050405020304" charset="0"/>
              </a:rPr>
              <a:t>Critiques of oversimplifying racism and centering white perspectives.</a:t>
            </a:r>
            <a:endParaRPr lang="en-US" altLang="zh-CN" sz="2400">
              <a:solidFill>
                <a:schemeClr val="tx1"/>
              </a:solidFill>
              <a:latin typeface="Times New Roman" panose="02020603050405020304" charset="0"/>
              <a:cs typeface="Times New Roman" panose="02020603050405020304" charset="0"/>
            </a:endParaRPr>
          </a:p>
          <a:p>
            <a:pPr marL="0" indent="457200">
              <a:buNone/>
            </a:pPr>
            <a:r>
              <a:rPr lang="en-US" altLang="zh-CN" sz="2400">
                <a:solidFill>
                  <a:schemeClr val="tx1"/>
                </a:solidFill>
                <a:latin typeface="Times New Roman" panose="02020603050405020304" charset="0"/>
                <a:cs typeface="Times New Roman" panose="02020603050405020304" charset="0"/>
              </a:rPr>
              <a:t>Its role as a starting point, not a complete discussion, on race.</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Conclusion (Para 10)</a:t>
            </a:r>
            <a:endParaRPr lang="en-US" altLang="zh-CN" sz="2400">
              <a:solidFill>
                <a:schemeClr val="tx1"/>
              </a:solidFill>
              <a:latin typeface="Times New Roman" panose="02020603050405020304" charset="0"/>
              <a:cs typeface="Times New Roman" panose="02020603050405020304" charset="0"/>
            </a:endParaRPr>
          </a:p>
          <a:p>
            <a:pPr marL="0" indent="457200">
              <a:buNone/>
            </a:pPr>
            <a:r>
              <a:rPr lang="en-US" altLang="zh-CN" sz="2400">
                <a:solidFill>
                  <a:schemeClr val="tx1"/>
                </a:solidFill>
                <a:latin typeface="Times New Roman" panose="02020603050405020304" charset="0"/>
                <a:cs typeface="Times New Roman" panose="02020603050405020304" charset="0"/>
              </a:rPr>
              <a:t>Despite flaws, the book remains timeless for introducing complex ideas to young readers.</a:t>
            </a:r>
            <a:endParaRPr lang="en-US" altLang="zh-CN" sz="2400">
              <a:solidFill>
                <a:schemeClr val="tx1"/>
              </a:solidFill>
              <a:latin typeface="Times New Roman" panose="02020603050405020304" charset="0"/>
              <a:cs typeface="Times New Roman" panose="02020603050405020304" charset="0"/>
            </a:endParaRPr>
          </a:p>
          <a:p>
            <a:pPr marL="0" indent="457200">
              <a:buNone/>
            </a:pPr>
            <a:r>
              <a:rPr lang="en-US" altLang="zh-CN" sz="2400">
                <a:solidFill>
                  <a:schemeClr val="tx1"/>
                </a:solidFill>
                <a:latin typeface="Times New Roman" panose="02020603050405020304" charset="0"/>
                <a:cs typeface="Times New Roman" panose="02020603050405020304" charset="0"/>
              </a:rPr>
              <a:t>Contrasts with modern YA trends, emphasizing its enduring value.</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534670" y="469265"/>
            <a:ext cx="10968990" cy="5681980"/>
          </a:xfrm>
        </p:spPr>
        <p:txBody>
          <a:bodyPr>
            <a:noAutofit/>
          </a:bodyPr>
          <a:p>
            <a:r>
              <a:rPr lang="en-US" altLang="zh-CN" sz="3200">
                <a:solidFill>
                  <a:schemeClr val="tx1"/>
                </a:solidFill>
                <a:latin typeface="Times New Roman" panose="02020603050405020304" charset="0"/>
                <a:cs typeface="Times New Roman" panose="02020603050405020304" charset="0"/>
                <a:sym typeface="+mn-ea"/>
              </a:rPr>
              <a:t>Key Phrases</a:t>
            </a:r>
            <a:endParaRPr lang="en-US" altLang="zh-CN" sz="32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1. Go Set a Watchman (para. 1)</a:t>
            </a:r>
            <a:r>
              <a:rPr lang="zh-CN" altLang="en-US" sz="2000">
                <a:solidFill>
                  <a:schemeClr val="tx1"/>
                </a:solidFill>
                <a:latin typeface="Times New Roman" panose="02020603050405020304" charset="0"/>
                <a:cs typeface="Times New Roman" panose="02020603050405020304" charset="0"/>
              </a:rPr>
              <a:t>：哈珀</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李的新作《设立守望者》。于</a:t>
            </a:r>
            <a:r>
              <a:rPr lang="en-US" altLang="zh-CN" sz="2000">
                <a:solidFill>
                  <a:schemeClr val="tx1"/>
                </a:solidFill>
                <a:latin typeface="Times New Roman" panose="02020603050405020304" charset="0"/>
                <a:cs typeface="Times New Roman" panose="02020603050405020304" charset="0"/>
              </a:rPr>
              <a:t> 2015 </a:t>
            </a:r>
            <a:r>
              <a:rPr lang="zh-CN" altLang="en-US" sz="2000">
                <a:solidFill>
                  <a:schemeClr val="tx1"/>
                </a:solidFill>
                <a:latin typeface="Times New Roman" panose="02020603050405020304" charset="0"/>
                <a:cs typeface="Times New Roman" panose="02020603050405020304" charset="0"/>
              </a:rPr>
              <a:t>年</a:t>
            </a:r>
            <a:r>
              <a:rPr lang="en-US" altLang="zh-CN" sz="2000">
                <a:solidFill>
                  <a:schemeClr val="tx1"/>
                </a:solidFill>
                <a:latin typeface="Times New Roman" panose="02020603050405020304" charset="0"/>
                <a:cs typeface="Times New Roman" panose="02020603050405020304" charset="0"/>
              </a:rPr>
              <a:t> 7 </a:t>
            </a:r>
            <a:r>
              <a:rPr lang="zh-CN" altLang="en-US" sz="2000">
                <a:solidFill>
                  <a:schemeClr val="tx1"/>
                </a:solidFill>
                <a:latin typeface="Times New Roman" panose="02020603050405020304" charset="0"/>
                <a:cs typeface="Times New Roman" panose="02020603050405020304" charset="0"/>
              </a:rPr>
              <a:t>月</a:t>
            </a:r>
            <a:r>
              <a:rPr lang="en-US" altLang="zh-CN" sz="2000">
                <a:solidFill>
                  <a:schemeClr val="tx1"/>
                </a:solidFill>
                <a:latin typeface="Times New Roman" panose="02020603050405020304" charset="0"/>
                <a:cs typeface="Times New Roman" panose="02020603050405020304" charset="0"/>
              </a:rPr>
              <a:t> 14 </a:t>
            </a:r>
            <a:r>
              <a:rPr lang="zh-CN" altLang="en-US" sz="2000">
                <a:solidFill>
                  <a:schemeClr val="tx1"/>
                </a:solidFill>
                <a:latin typeface="Times New Roman" panose="02020603050405020304" charset="0"/>
                <a:cs typeface="Times New Roman" panose="02020603050405020304" charset="0"/>
              </a:rPr>
              <a:t>日正式出版发行。</a:t>
            </a:r>
            <a:endParaRPr lang="zh-CN" altLang="en-US"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2. The New Yorker (para. 6)</a:t>
            </a:r>
            <a:r>
              <a:rPr lang="zh-CN" altLang="en-US" sz="2000">
                <a:solidFill>
                  <a:schemeClr val="tx1"/>
                </a:solidFill>
                <a:latin typeface="Times New Roman" panose="02020603050405020304" charset="0"/>
                <a:cs typeface="Times New Roman" panose="02020603050405020304" charset="0"/>
              </a:rPr>
              <a:t>：《纽约客》。也译作《纽约人》，美国知识、文艺类的综合杂志，以非虚构作品为主，包括对政治、国际事务、大众文化和艺术、科技以及商业的报道和评论，另外也会刊发一些文学作品，主要是短篇小说和诗歌以及幽默小品和漫画作品。</a:t>
            </a:r>
            <a:endParaRPr lang="zh-CN" altLang="en-US"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3. Jim Crow laws (para. 6)</a:t>
            </a:r>
            <a:r>
              <a:rPr lang="zh-CN" altLang="en-US" sz="2000">
                <a:solidFill>
                  <a:schemeClr val="tx1"/>
                </a:solidFill>
                <a:latin typeface="Times New Roman" panose="02020603050405020304" charset="0"/>
                <a:cs typeface="Times New Roman" panose="02020603050405020304" charset="0"/>
              </a:rPr>
              <a:t>：吉姆</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克劳法。泛指</a:t>
            </a:r>
            <a:r>
              <a:rPr lang="en-US" altLang="zh-CN" sz="2000">
                <a:solidFill>
                  <a:schemeClr val="tx1"/>
                </a:solidFill>
                <a:latin typeface="Times New Roman" panose="02020603050405020304" charset="0"/>
                <a:cs typeface="Times New Roman" panose="02020603050405020304" charset="0"/>
              </a:rPr>
              <a:t> 1876 </a:t>
            </a:r>
            <a:r>
              <a:rPr lang="zh-CN" altLang="en-US" sz="2000">
                <a:solidFill>
                  <a:schemeClr val="tx1"/>
                </a:solidFill>
                <a:latin typeface="Times New Roman" panose="02020603050405020304" charset="0"/>
                <a:cs typeface="Times New Roman" panose="02020603050405020304" charset="0"/>
              </a:rPr>
              <a:t>年至</a:t>
            </a:r>
            <a:r>
              <a:rPr lang="en-US" altLang="zh-CN" sz="2000">
                <a:solidFill>
                  <a:schemeClr val="tx1"/>
                </a:solidFill>
                <a:latin typeface="Times New Roman" panose="02020603050405020304" charset="0"/>
                <a:cs typeface="Times New Roman" panose="02020603050405020304" charset="0"/>
              </a:rPr>
              <a:t> 1965 </a:t>
            </a:r>
            <a:r>
              <a:rPr lang="zh-CN" altLang="en-US" sz="2000">
                <a:solidFill>
                  <a:schemeClr val="tx1"/>
                </a:solidFill>
                <a:latin typeface="Times New Roman" panose="02020603050405020304" charset="0"/>
                <a:cs typeface="Times New Roman" panose="02020603050405020304" charset="0"/>
              </a:rPr>
              <a:t>年间美国南部各州以及边境各州对有色人种（主要针对非洲裔美国人，但同时也包含其他族群）实行种族隔离制度的法律。这些法律上的种族隔离强制公共设施必须依照种族的不同而隔离使用，且在隔离但平等的原则下，种族隔离被解释为不违反宪法保障的同等保护权，因而得以持续存在。但事实上，黑人所能享有的部分与白人相比往往是较差的，而这样的差别待遇也造成了黑人长久以来在经济、教育及社会上处于较为弱势的地位。</a:t>
            </a:r>
            <a:endParaRPr lang="zh-CN" altLang="en-US" sz="20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05</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After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400" y="202000"/>
            <a:ext cx="10969200" cy="705600"/>
          </a:xfrm>
        </p:spPr>
        <p:txBody>
          <a:bodyPr/>
          <a:p>
            <a:r>
              <a:rPr lang="en-US" altLang="zh-CN"/>
              <a:t>After Reading</a:t>
            </a:r>
            <a:endParaRPr lang="en-US" altLang="zh-CN"/>
          </a:p>
        </p:txBody>
      </p:sp>
      <p:sp>
        <p:nvSpPr>
          <p:cNvPr id="3" name="内容占位符 2"/>
          <p:cNvSpPr>
            <a:spLocks noGrp="1"/>
          </p:cNvSpPr>
          <p:nvPr>
            <p:ph idx="1"/>
            <p:custDataLst>
              <p:tags r:id="rId2"/>
            </p:custDataLst>
          </p:nvPr>
        </p:nvSpPr>
        <p:spPr>
          <a:xfrm>
            <a:off x="213995" y="907415"/>
            <a:ext cx="11843385" cy="5300345"/>
          </a:xfrm>
        </p:spPr>
        <p:txBody>
          <a:bodyPr>
            <a:noAutofit/>
          </a:bodyPr>
          <a:p>
            <a:pPr>
              <a:lnSpc>
                <a:spcPct val="100000"/>
              </a:lnSpc>
            </a:pPr>
            <a:r>
              <a:rPr lang="en-US" altLang="zh-CN" sz="3600">
                <a:solidFill>
                  <a:schemeClr val="tx1"/>
                </a:solidFill>
                <a:latin typeface="Times New Roman" panose="02020603050405020304" charset="0"/>
                <a:cs typeface="Times New Roman" panose="02020603050405020304" charset="0"/>
              </a:rPr>
              <a:t>Reading comprehension: Answer the following questions. </a:t>
            </a:r>
            <a:endParaRPr lang="en-US" altLang="zh-CN" sz="36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1. How many years has it been since Harper Lee published his novel To Kill a Mockingbird?</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2. According to the survey in 1991 conducted by The Book of the Month Club and the Library of Congress, what is the novel To Kill a Mockingbird’s position in American public schools?</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3. What makes To Kill a Mockingbird such a charming, seductive read for young people?</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4. What are the comments from critics and literary students to the novel </a:t>
            </a:r>
            <a:r>
              <a:rPr lang="en-US" altLang="zh-CN" sz="2400" i="1">
                <a:solidFill>
                  <a:schemeClr val="tx1"/>
                </a:solidFill>
                <a:latin typeface="Times New Roman" panose="02020603050405020304" charset="0"/>
                <a:cs typeface="Times New Roman" panose="02020603050405020304" charset="0"/>
              </a:rPr>
              <a:t>To Kill a Mockingbird</a:t>
            </a:r>
            <a:r>
              <a:rPr lang="en-US" altLang="zh-CN" sz="2400">
                <a:solidFill>
                  <a:schemeClr val="tx1"/>
                </a:solidFill>
                <a:latin typeface="Times New Roman" panose="02020603050405020304" charset="0"/>
                <a:cs typeface="Times New Roman" panose="02020603050405020304" charset="0"/>
              </a:rPr>
              <a:t>?</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5. Why can the novel To Kill a Mockingbird be singled out and proven timeless among today’s YA novels?</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fontScale="90000"/>
          </a:bodyPr>
          <a:p>
            <a:r>
              <a:rPr lang="en-US" altLang="zh-CN">
                <a:sym typeface="+mn-ea"/>
              </a:rPr>
              <a:t>1. How many years has it been since Harper Lee published his novel </a:t>
            </a:r>
            <a:r>
              <a:rPr lang="en-US" altLang="zh-CN" i="1">
                <a:sym typeface="+mn-ea"/>
              </a:rPr>
              <a:t>To Kill a Mockingbird</a:t>
            </a:r>
            <a:r>
              <a:rPr lang="en-US" altLang="zh-CN">
                <a:sym typeface="+mn-ea"/>
              </a:rPr>
              <a:t>?</a:t>
            </a:r>
            <a:endParaRPr lang="zh-CN" altLang="en-US"/>
          </a:p>
        </p:txBody>
      </p:sp>
      <p:sp>
        <p:nvSpPr>
          <p:cNvPr id="3" name="内容占位符 2"/>
          <p:cNvSpPr>
            <a:spLocks noGrp="1"/>
          </p:cNvSpPr>
          <p:nvPr>
            <p:ph idx="1"/>
            <p:custDataLst>
              <p:tags r:id="rId2"/>
            </p:custDataLst>
          </p:nvPr>
        </p:nvSpPr>
        <p:spPr>
          <a:xfrm>
            <a:off x="608330" y="2352040"/>
            <a:ext cx="10968990" cy="3897630"/>
          </a:xfrm>
        </p:spPr>
        <p:txBody>
          <a:bodyPr/>
          <a:p>
            <a:r>
              <a:rPr lang="en-US" altLang="zh-CN" sz="3200">
                <a:solidFill>
                  <a:schemeClr val="tx1"/>
                </a:solidFill>
                <a:latin typeface="Times New Roman" panose="02020603050405020304" charset="0"/>
                <a:cs typeface="Times New Roman" panose="02020603050405020304" charset="0"/>
              </a:rPr>
              <a:t>1. From 1960 to 2025, it has been 65 years.</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226060" y="275590"/>
            <a:ext cx="11351260" cy="1666240"/>
          </a:xfrm>
        </p:spPr>
        <p:txBody>
          <a:bodyPr>
            <a:normAutofit fontScale="90000"/>
          </a:bodyPr>
          <a:p>
            <a:r>
              <a:rPr lang="en-US" altLang="zh-CN">
                <a:sym typeface="+mn-ea"/>
              </a:rPr>
              <a:t>2. According to the survey in 1991 conducted by The Book of the Month Club and the Library of Congress, what is the novel To Kill a Mockingbird’s position in American public schools?</a:t>
            </a:r>
            <a:endParaRPr lang="zh-CN" altLang="en-US"/>
          </a:p>
        </p:txBody>
      </p:sp>
      <p:sp>
        <p:nvSpPr>
          <p:cNvPr id="3" name="内容占位符 2"/>
          <p:cNvSpPr>
            <a:spLocks noGrp="1"/>
          </p:cNvSpPr>
          <p:nvPr>
            <p:ph idx="1"/>
            <p:custDataLst>
              <p:tags r:id="rId2"/>
            </p:custDataLst>
          </p:nvPr>
        </p:nvSpPr>
        <p:spPr>
          <a:xfrm>
            <a:off x="509905" y="2475230"/>
            <a:ext cx="10968990" cy="3035300"/>
          </a:xfrm>
        </p:spPr>
        <p:txBody>
          <a:bodyPr/>
          <a:p>
            <a:r>
              <a:rPr lang="en-US" altLang="zh-CN" sz="2800">
                <a:solidFill>
                  <a:schemeClr val="tx1"/>
                </a:solidFill>
                <a:latin typeface="Times New Roman" panose="02020603050405020304" charset="0"/>
                <a:cs typeface="Times New Roman" panose="02020603050405020304" charset="0"/>
              </a:rPr>
              <a:t>2. Lee’s book trailed only The Bible. Alongside the works of Shakespeare and Twain, </a:t>
            </a:r>
            <a:r>
              <a:rPr lang="en-US" altLang="zh-CN" sz="2800" i="1">
                <a:solidFill>
                  <a:schemeClr val="tx1"/>
                </a:solidFill>
                <a:latin typeface="Times New Roman" panose="02020603050405020304" charset="0"/>
                <a:cs typeface="Times New Roman" panose="02020603050405020304" charset="0"/>
              </a:rPr>
              <a:t>To Kill a Mockingbird</a:t>
            </a:r>
            <a:r>
              <a:rPr lang="en-US" altLang="zh-CN" sz="2800">
                <a:solidFill>
                  <a:schemeClr val="tx1"/>
                </a:solidFill>
                <a:latin typeface="Times New Roman" panose="02020603050405020304" charset="0"/>
                <a:cs typeface="Times New Roman" panose="02020603050405020304" charset="0"/>
              </a:rPr>
              <a:t> remains one of the most widely taught books nationwide, reaching an estimated 70% of American public schools.</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863090"/>
          </a:xfrm>
        </p:spPr>
        <p:txBody>
          <a:bodyPr>
            <a:normAutofit/>
          </a:bodyPr>
          <a:p>
            <a:r>
              <a:rPr lang="en-US" altLang="zh-CN">
                <a:sym typeface="+mn-ea"/>
              </a:rPr>
              <a:t>3. What makes To Kill a Mockingbird such a charming, seductive read for young people?</a:t>
            </a:r>
            <a:endParaRPr lang="zh-CN" altLang="en-US"/>
          </a:p>
        </p:txBody>
      </p:sp>
      <p:sp>
        <p:nvSpPr>
          <p:cNvPr id="3" name="内容占位符 2"/>
          <p:cNvSpPr>
            <a:spLocks noGrp="1"/>
          </p:cNvSpPr>
          <p:nvPr>
            <p:ph idx="1"/>
            <p:custDataLst>
              <p:tags r:id="rId2"/>
            </p:custDataLst>
          </p:nvPr>
        </p:nvSpPr>
        <p:spPr>
          <a:xfrm>
            <a:off x="497205" y="2376170"/>
            <a:ext cx="10968990" cy="3183890"/>
          </a:xfrm>
        </p:spPr>
        <p:txBody>
          <a:bodyPr>
            <a:noAutofit/>
          </a:bodyPr>
          <a:p>
            <a:r>
              <a:rPr lang="en-US" altLang="zh-CN" sz="2800">
                <a:solidFill>
                  <a:schemeClr val="tx1"/>
                </a:solidFill>
                <a:latin typeface="Times New Roman" panose="02020603050405020304" charset="0"/>
                <a:cs typeface="Times New Roman" panose="02020603050405020304" charset="0"/>
              </a:rPr>
              <a:t>3. Roiled by hormones and angst, teenagers navigate school with confusion and frustration. Literature is a safety valve—it promises relief, a place to fi gure out one’s problems and get to know oneself better.</a:t>
            </a:r>
            <a:r>
              <a:rPr lang="en-US" altLang="zh-CN" sz="2800" i="1">
                <a:solidFill>
                  <a:schemeClr val="tx1"/>
                </a:solidFill>
                <a:latin typeface="Times New Roman" panose="02020603050405020304" charset="0"/>
                <a:cs typeface="Times New Roman" panose="02020603050405020304" charset="0"/>
              </a:rPr>
              <a:t> To Kill a Mockingbird</a:t>
            </a:r>
            <a:r>
              <a:rPr lang="en-US" altLang="zh-CN" sz="2800">
                <a:solidFill>
                  <a:schemeClr val="tx1"/>
                </a:solidFill>
                <a:latin typeface="Times New Roman" panose="02020603050405020304" charset="0"/>
                <a:cs typeface="Times New Roman" panose="02020603050405020304" charset="0"/>
              </a:rPr>
              <a:t> particularly distinguishes itself in this regard. It speaks in a child’s voice without treating its readership as children.</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210310"/>
          </a:xfrm>
        </p:spPr>
        <p:txBody>
          <a:bodyPr>
            <a:normAutofit fontScale="90000"/>
          </a:bodyPr>
          <a:p>
            <a:r>
              <a:rPr lang="en-US" altLang="zh-CN">
                <a:sym typeface="+mn-ea"/>
              </a:rPr>
              <a:t>4. What are the comments from critics and literary students to the novel </a:t>
            </a:r>
            <a:r>
              <a:rPr lang="en-US" altLang="zh-CN" i="1">
                <a:sym typeface="+mn-ea"/>
              </a:rPr>
              <a:t>To Kill a Mockingbird</a:t>
            </a:r>
            <a:r>
              <a:rPr lang="en-US" altLang="zh-CN">
                <a:sym typeface="+mn-ea"/>
              </a:rPr>
              <a:t>?</a:t>
            </a:r>
            <a:endParaRPr lang="zh-CN" altLang="en-US"/>
          </a:p>
        </p:txBody>
      </p:sp>
      <p:sp>
        <p:nvSpPr>
          <p:cNvPr id="3" name="内容占位符 2"/>
          <p:cNvSpPr>
            <a:spLocks noGrp="1"/>
          </p:cNvSpPr>
          <p:nvPr>
            <p:ph idx="1"/>
            <p:custDataLst>
              <p:tags r:id="rId2"/>
            </p:custDataLst>
          </p:nvPr>
        </p:nvSpPr>
        <p:spPr>
          <a:xfrm>
            <a:off x="608330" y="2228215"/>
            <a:ext cx="10968990" cy="3528695"/>
          </a:xfrm>
        </p:spPr>
        <p:txBody>
          <a:bodyPr>
            <a:noAutofit/>
          </a:bodyPr>
          <a:p>
            <a:r>
              <a:rPr lang="en-US" altLang="zh-CN" sz="2800">
                <a:solidFill>
                  <a:schemeClr val="tx1"/>
                </a:solidFill>
                <a:latin typeface="Times New Roman" panose="02020603050405020304" charset="0"/>
                <a:cs typeface="Times New Roman" panose="02020603050405020304" charset="0"/>
              </a:rPr>
              <a:t>4. Some critics have called it an “impossible” achievement, a children’s book penned in the prose of a well-educated adult—it’s unlikely a childlike Scout could exist in the real world. Some student calls it “one of the fi rst books that kids and young adults read that deals with serious issues – rape, race, mental issues”. Others say “There aren’t many hard moral questions being asked, but it opens up all these other questions that I hadn’t thought about before.”</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4" name="矩形 63"/>
          <p:cNvSpPr/>
          <p:nvPr>
            <p:custDataLst>
              <p:tags r:id="rId2"/>
            </p:custDataLst>
          </p:nvPr>
        </p:nvSpPr>
        <p:spPr>
          <a:xfrm>
            <a:off x="6491067" y="1174478"/>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Background &amp; Gist</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7" name="矩形 66"/>
          <p:cNvSpPr/>
          <p:nvPr>
            <p:custDataLst>
              <p:tags r:id="rId3"/>
            </p:custDataLst>
          </p:nvPr>
        </p:nvSpPr>
        <p:spPr>
          <a:xfrm>
            <a:off x="6552020" y="1999277"/>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Before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0" name="矩形 69"/>
          <p:cNvSpPr/>
          <p:nvPr>
            <p:custDataLst>
              <p:tags r:id="rId4"/>
            </p:custDataLst>
          </p:nvPr>
        </p:nvSpPr>
        <p:spPr>
          <a:xfrm>
            <a:off x="6561517" y="2742479"/>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While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3" name="矩形 72"/>
          <p:cNvSpPr/>
          <p:nvPr>
            <p:custDataLst>
              <p:tags r:id="rId5"/>
            </p:custDataLst>
          </p:nvPr>
        </p:nvSpPr>
        <p:spPr>
          <a:xfrm>
            <a:off x="6562153" y="3662301"/>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After Reeding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643053" y="2331068"/>
            <a:ext cx="4294843" cy="2256807"/>
            <a:chOff x="599173" y="1327698"/>
            <a:chExt cx="3221132" cy="1692605"/>
          </a:xfrm>
        </p:grpSpPr>
        <p:sp>
          <p:nvSpPr>
            <p:cNvPr id="52" name="平行四边形 51"/>
            <p:cNvSpPr/>
            <p:nvPr/>
          </p:nvSpPr>
          <p:spPr>
            <a:xfrm>
              <a:off x="599173" y="1327698"/>
              <a:ext cx="3221132" cy="16926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15" name="Text Placeholder 4"/>
            <p:cNvSpPr txBox="1"/>
            <p:nvPr/>
          </p:nvSpPr>
          <p:spPr>
            <a:xfrm>
              <a:off x="1113211" y="1873516"/>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600" b="1" dirty="0">
                  <a:solidFill>
                    <a:schemeClr val="bg1"/>
                  </a:solidFill>
                  <a:latin typeface="微软雅黑" panose="020B0503020204020204" charset="-122"/>
                  <a:ea typeface="微软雅黑" panose="020B0503020204020204" charset="-122"/>
                </a:rPr>
                <a:t>目录</a:t>
              </a:r>
              <a:endParaRPr lang="en-US" altLang="zh-CN" sz="8000" b="1" dirty="0">
                <a:solidFill>
                  <a:schemeClr val="bg1"/>
                </a:solidFill>
                <a:latin typeface="微软雅黑" panose="020B0503020204020204" charset="-122"/>
                <a:ea typeface="微软雅黑" panose="020B0503020204020204" charset="-122"/>
              </a:endParaRPr>
            </a:p>
            <a:p>
              <a:pPr marL="0" indent="0" algn="ctr">
                <a:buNone/>
              </a:pPr>
              <a:r>
                <a:rPr lang="en-US" altLang="zh-CN" sz="3735" b="1" dirty="0">
                  <a:solidFill>
                    <a:schemeClr val="bg1"/>
                  </a:solidFill>
                  <a:latin typeface="微软雅黑" panose="020B0503020204020204" charset="-122"/>
                  <a:ea typeface="微软雅黑" panose="020B0503020204020204" charset="-122"/>
                </a:rPr>
                <a:t>Contents</a:t>
              </a:r>
              <a:endParaRPr lang="en-GB" sz="3735" b="1" dirty="0">
                <a:solidFill>
                  <a:schemeClr val="bg1"/>
                </a:solidFill>
                <a:latin typeface="微软雅黑" panose="020B0503020204020204" charset="-122"/>
                <a:ea typeface="微软雅黑" panose="020B0503020204020204" charset="-122"/>
              </a:endParaRPr>
            </a:p>
          </p:txBody>
        </p:sp>
      </p:grpSp>
      <p:grpSp>
        <p:nvGrpSpPr>
          <p:cNvPr id="81" name="组合 80"/>
          <p:cNvGrpSpPr/>
          <p:nvPr>
            <p:custDataLst>
              <p:tags r:id="rId6"/>
            </p:custDataLst>
          </p:nvPr>
        </p:nvGrpSpPr>
        <p:grpSpPr>
          <a:xfrm>
            <a:off x="5657400" y="1037352"/>
            <a:ext cx="701689" cy="701689"/>
            <a:chOff x="3995936" y="1495374"/>
            <a:chExt cx="720080" cy="720080"/>
          </a:xfrm>
        </p:grpSpPr>
        <p:sp>
          <p:nvSpPr>
            <p:cNvPr id="82" name="椭圆 81"/>
            <p:cNvSpPr/>
            <p:nvPr>
              <p:custDataLst>
                <p:tags r:id="rId7"/>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TextBox 15"/>
            <p:cNvSpPr txBox="1"/>
            <p:nvPr>
              <p:custDataLst>
                <p:tags r:id="rId8"/>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02</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4" name="组合 83"/>
          <p:cNvGrpSpPr/>
          <p:nvPr>
            <p:custDataLst>
              <p:tags r:id="rId9"/>
            </p:custDataLst>
          </p:nvPr>
        </p:nvGrpSpPr>
        <p:grpSpPr>
          <a:xfrm>
            <a:off x="5646361" y="1817491"/>
            <a:ext cx="701689" cy="701689"/>
            <a:chOff x="3995936" y="1495374"/>
            <a:chExt cx="720080" cy="720080"/>
          </a:xfrm>
        </p:grpSpPr>
        <p:sp>
          <p:nvSpPr>
            <p:cNvPr id="85" name="椭圆 84"/>
            <p:cNvSpPr/>
            <p:nvPr>
              <p:custDataLst>
                <p:tags r:id="rId10"/>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TextBox 15"/>
            <p:cNvSpPr txBox="1"/>
            <p:nvPr>
              <p:custDataLst>
                <p:tags r:id="rId11"/>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03</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7" name="组合 86"/>
          <p:cNvGrpSpPr/>
          <p:nvPr>
            <p:custDataLst>
              <p:tags r:id="rId12"/>
            </p:custDataLst>
          </p:nvPr>
        </p:nvGrpSpPr>
        <p:grpSpPr>
          <a:xfrm>
            <a:off x="5634877" y="2693883"/>
            <a:ext cx="701689" cy="701689"/>
            <a:chOff x="3995936" y="1495374"/>
            <a:chExt cx="720080" cy="720080"/>
          </a:xfrm>
        </p:grpSpPr>
        <p:sp>
          <p:nvSpPr>
            <p:cNvPr id="88" name="椭圆 87"/>
            <p:cNvSpPr/>
            <p:nvPr>
              <p:custDataLst>
                <p:tags r:id="rId13"/>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TextBox 15"/>
            <p:cNvSpPr txBox="1"/>
            <p:nvPr>
              <p:custDataLst>
                <p:tags r:id="rId14"/>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04</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90" name="组合 89"/>
          <p:cNvGrpSpPr/>
          <p:nvPr>
            <p:custDataLst>
              <p:tags r:id="rId15"/>
            </p:custDataLst>
          </p:nvPr>
        </p:nvGrpSpPr>
        <p:grpSpPr>
          <a:xfrm>
            <a:off x="5643835" y="3547062"/>
            <a:ext cx="701689" cy="701689"/>
            <a:chOff x="3995936" y="1495374"/>
            <a:chExt cx="720080" cy="720080"/>
          </a:xfrm>
        </p:grpSpPr>
        <p:sp>
          <p:nvSpPr>
            <p:cNvPr id="91" name="椭圆 90"/>
            <p:cNvSpPr/>
            <p:nvPr>
              <p:custDataLst>
                <p:tags r:id="rId16"/>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TextBox 15"/>
            <p:cNvSpPr txBox="1"/>
            <p:nvPr>
              <p:custDataLst>
                <p:tags r:id="rId17"/>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05</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22" name="组合 21"/>
          <p:cNvGrpSpPr/>
          <p:nvPr>
            <p:custDataLst>
              <p:tags r:id="rId18"/>
            </p:custDataLst>
          </p:nvPr>
        </p:nvGrpSpPr>
        <p:grpSpPr>
          <a:xfrm>
            <a:off x="5625406" y="269299"/>
            <a:ext cx="701689" cy="701689"/>
            <a:chOff x="3995936" y="1495374"/>
            <a:chExt cx="720080" cy="720080"/>
          </a:xfrm>
        </p:grpSpPr>
        <p:sp>
          <p:nvSpPr>
            <p:cNvPr id="23" name="椭圆 22"/>
            <p:cNvSpPr/>
            <p:nvPr>
              <p:custDataLst>
                <p:tags r:id="rId19"/>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TextBox 15"/>
            <p:cNvSpPr txBox="1"/>
            <p:nvPr>
              <p:custDataLst>
                <p:tags r:id="rId20"/>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01</a:t>
              </a:r>
              <a:endParaRPr lang="zh-CN" altLang="en-US" sz="2665" dirty="0">
                <a:solidFill>
                  <a:schemeClr val="bg1"/>
                </a:solidFill>
                <a:latin typeface="微软雅黑" panose="020B0503020204020204" charset="-122"/>
                <a:ea typeface="微软雅黑" panose="020B0503020204020204" charset="-122"/>
              </a:endParaRPr>
            </a:p>
          </p:txBody>
        </p:sp>
      </p:grpSp>
      <p:sp>
        <p:nvSpPr>
          <p:cNvPr id="25" name="TextBox 48"/>
          <p:cNvSpPr txBox="1"/>
          <p:nvPr>
            <p:custDataLst>
              <p:tags r:id="rId21"/>
            </p:custDataLst>
          </p:nvPr>
        </p:nvSpPr>
        <p:spPr>
          <a:xfrm>
            <a:off x="6562090" y="350520"/>
            <a:ext cx="2771140" cy="460375"/>
          </a:xfrm>
          <a:prstGeom prst="rect">
            <a:avLst/>
          </a:prstGeom>
          <a:noFill/>
        </p:spPr>
        <p:txBody>
          <a:bodyPr wrap="square" lIns="91445" tIns="45721" rIns="91445" bIns="45721" rtlCol="0">
            <a:spAutoFit/>
          </a:bodyPr>
          <a:lstStyle/>
          <a:p>
            <a:r>
              <a:rPr lang="en-US" altLang="zh-CN" sz="2400" b="1" dirty="0">
                <a:solidFill>
                  <a:srgbClr val="404040"/>
                </a:solidFill>
                <a:latin typeface="微软雅黑" panose="020B0503020204020204" charset="-122"/>
                <a:ea typeface="微软雅黑" panose="020B0503020204020204" charset="-122"/>
              </a:rPr>
              <a:t>Learning Goal</a:t>
            </a:r>
            <a:endParaRPr lang="en-US" altLang="zh-CN" sz="2400" b="1" dirty="0">
              <a:solidFill>
                <a:srgbClr val="404040"/>
              </a:solidFill>
              <a:latin typeface="微软雅黑" panose="020B0503020204020204" charset="-122"/>
              <a:ea typeface="微软雅黑" panose="020B0503020204020204" charset="-122"/>
            </a:endParaRPr>
          </a:p>
        </p:txBody>
      </p:sp>
      <p:sp>
        <p:nvSpPr>
          <p:cNvPr id="3" name="矩形 2"/>
          <p:cNvSpPr/>
          <p:nvPr>
            <p:custDataLst>
              <p:tags r:id="rId22"/>
            </p:custDataLst>
          </p:nvPr>
        </p:nvSpPr>
        <p:spPr>
          <a:xfrm>
            <a:off x="6562152" y="4475394"/>
            <a:ext cx="3769529"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Discussion</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4" name="矩形 3"/>
          <p:cNvSpPr/>
          <p:nvPr>
            <p:custDataLst>
              <p:tags r:id="rId23"/>
            </p:custDataLst>
          </p:nvPr>
        </p:nvSpPr>
        <p:spPr>
          <a:xfrm>
            <a:off x="6562153" y="5375531"/>
            <a:ext cx="3769528"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Homework</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5" name="组合 4"/>
          <p:cNvGrpSpPr/>
          <p:nvPr>
            <p:custDataLst>
              <p:tags r:id="rId24"/>
            </p:custDataLst>
          </p:nvPr>
        </p:nvGrpSpPr>
        <p:grpSpPr>
          <a:xfrm>
            <a:off x="5625352" y="4363298"/>
            <a:ext cx="701689" cy="701689"/>
            <a:chOff x="3995936" y="1495374"/>
            <a:chExt cx="720080" cy="720080"/>
          </a:xfrm>
        </p:grpSpPr>
        <p:sp>
          <p:nvSpPr>
            <p:cNvPr id="6" name="椭圆 5"/>
            <p:cNvSpPr/>
            <p:nvPr>
              <p:custDataLst>
                <p:tags r:id="rId25"/>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7" name="TextBox 15"/>
            <p:cNvSpPr txBox="1"/>
            <p:nvPr>
              <p:custDataLst>
                <p:tags r:id="rId26"/>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06</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 name="组合 7"/>
          <p:cNvGrpSpPr/>
          <p:nvPr>
            <p:custDataLst>
              <p:tags r:id="rId27"/>
            </p:custDataLst>
          </p:nvPr>
        </p:nvGrpSpPr>
        <p:grpSpPr>
          <a:xfrm>
            <a:off x="5643835" y="5246322"/>
            <a:ext cx="701689" cy="701689"/>
            <a:chOff x="3995936" y="1495374"/>
            <a:chExt cx="720080" cy="720080"/>
          </a:xfrm>
        </p:grpSpPr>
        <p:sp>
          <p:nvSpPr>
            <p:cNvPr id="9" name="椭圆 8"/>
            <p:cNvSpPr/>
            <p:nvPr>
              <p:custDataLst>
                <p:tags r:id="rId28"/>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0" name="TextBox 15"/>
            <p:cNvSpPr txBox="1"/>
            <p:nvPr>
              <p:custDataLst>
                <p:tags r:id="rId29"/>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07</a:t>
              </a:r>
              <a:endParaRPr lang="zh-CN" altLang="en-US" sz="2665" dirty="0">
                <a:solidFill>
                  <a:schemeClr val="bg1"/>
                </a:solidFill>
                <a:latin typeface="微软雅黑" panose="020B0503020204020204" charset="-122"/>
                <a:ea typeface="微软雅黑" panose="020B0503020204020204" charset="-122"/>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395095"/>
          </a:xfrm>
        </p:spPr>
        <p:txBody>
          <a:bodyPr>
            <a:normAutofit fontScale="90000"/>
          </a:bodyPr>
          <a:p>
            <a:r>
              <a:rPr lang="en-US" altLang="zh-CN">
                <a:sym typeface="+mn-ea"/>
              </a:rPr>
              <a:t>5. Why can the novel To Kill a Mockingbird be singled out and proven timeless among today’s YA novels?</a:t>
            </a:r>
            <a:endParaRPr lang="zh-CN" altLang="en-US"/>
          </a:p>
        </p:txBody>
      </p:sp>
      <p:sp>
        <p:nvSpPr>
          <p:cNvPr id="3" name="内容占位符 2"/>
          <p:cNvSpPr>
            <a:spLocks noGrp="1"/>
          </p:cNvSpPr>
          <p:nvPr>
            <p:ph idx="1"/>
            <p:custDataLst>
              <p:tags r:id="rId2"/>
            </p:custDataLst>
          </p:nvPr>
        </p:nvSpPr>
        <p:spPr>
          <a:xfrm>
            <a:off x="608330" y="2253615"/>
            <a:ext cx="10968990" cy="3996055"/>
          </a:xfrm>
        </p:spPr>
        <p:txBody>
          <a:bodyPr>
            <a:normAutofit/>
          </a:bodyPr>
          <a:p>
            <a:pPr algn="just"/>
            <a:r>
              <a:rPr lang="en-US" altLang="zh-CN" sz="3200">
                <a:solidFill>
                  <a:schemeClr val="tx1"/>
                </a:solidFill>
                <a:latin typeface="Times New Roman" panose="02020603050405020304" charset="0"/>
                <a:cs typeface="Times New Roman" panose="02020603050405020304" charset="0"/>
                <a:sym typeface="+mn-ea"/>
              </a:rPr>
              <a:t>5. As a gateway to more mature ideas, and as a YA distillation of complex notions young people may not have grappled with before, Lee’s novel is invaluable. </a:t>
            </a:r>
            <a:r>
              <a:rPr lang="en-US" altLang="zh-CN" sz="3200" i="1">
                <a:solidFill>
                  <a:schemeClr val="tx1"/>
                </a:solidFill>
                <a:latin typeface="Times New Roman" panose="02020603050405020304" charset="0"/>
                <a:cs typeface="Times New Roman" panose="02020603050405020304" charset="0"/>
                <a:sym typeface="+mn-ea"/>
              </a:rPr>
              <a:t>To Kill a Mockingbird</a:t>
            </a:r>
            <a:r>
              <a:rPr lang="en-US" altLang="zh-CN" sz="3200">
                <a:solidFill>
                  <a:schemeClr val="tx1"/>
                </a:solidFill>
                <a:latin typeface="Times New Roman" panose="02020603050405020304" charset="0"/>
                <a:cs typeface="Times New Roman" panose="02020603050405020304" charset="0"/>
                <a:sym typeface="+mn-ea"/>
              </a:rPr>
              <a:t> has its deeply felt, autobiographical evocation of a real-life time and place.</a:t>
            </a:r>
            <a:endParaRPr lang="en-US" altLang="zh-CN" sz="3200">
              <a:solidFill>
                <a:schemeClr val="tx1"/>
              </a:solidFill>
              <a:latin typeface="Times New Roman" panose="02020603050405020304" charset="0"/>
              <a:cs typeface="Times New Roman" panose="02020603050405020304" charset="0"/>
              <a:sym typeface="+mn-ea"/>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06</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Discussion</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48380" y="189935"/>
            <a:ext cx="10969200" cy="705600"/>
          </a:xfrm>
        </p:spPr>
        <p:txBody>
          <a:bodyPr/>
          <a:p>
            <a:r>
              <a:rPr lang="en-US" altLang="zh-CN"/>
              <a:t>Discussion</a:t>
            </a:r>
            <a:endParaRPr lang="en-US" altLang="zh-CN"/>
          </a:p>
        </p:txBody>
      </p:sp>
      <p:sp>
        <p:nvSpPr>
          <p:cNvPr id="3" name="内容占位符 2"/>
          <p:cNvSpPr>
            <a:spLocks noGrp="1"/>
          </p:cNvSpPr>
          <p:nvPr>
            <p:ph idx="1"/>
            <p:custDataLst>
              <p:tags r:id="rId2"/>
            </p:custDataLst>
          </p:nvPr>
        </p:nvSpPr>
        <p:spPr>
          <a:xfrm>
            <a:off x="448310" y="808355"/>
            <a:ext cx="10968990" cy="5509895"/>
          </a:xfrm>
        </p:spPr>
        <p:txBody>
          <a:bodyPr>
            <a:noAutofit/>
          </a:bodyPr>
          <a:p>
            <a:r>
              <a:rPr lang="en-US" altLang="zh-CN" sz="2800">
                <a:solidFill>
                  <a:schemeClr val="tx1"/>
                </a:solidFill>
                <a:latin typeface="Times New Roman" panose="02020603050405020304" charset="0"/>
                <a:cs typeface="Times New Roman" panose="02020603050405020304" charset="0"/>
              </a:rPr>
              <a:t>Discuss with your classmates about how you understand each of the following statements, and write an essay within 200 words based on your discussion.</a:t>
            </a:r>
            <a:endParaRPr lang="en-US" altLang="zh-CN" sz="28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1. In the folds of dusty books, students can make contact with humanity beyond the superfi cial discourse of the school hallways. (para. 3)</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2. Literature is a safety valve—it promises relief, a place to fi gure out one’s problems and get to know oneself better. (para. 3)</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3. Today’s YA novels deal primarily with dystopian or supernatural themes, but it’s </a:t>
            </a:r>
            <a:r>
              <a:rPr lang="en-US" altLang="zh-CN" sz="2400" i="1">
                <a:solidFill>
                  <a:schemeClr val="tx1"/>
                </a:solidFill>
                <a:latin typeface="Times New Roman" panose="02020603050405020304" charset="0"/>
                <a:cs typeface="Times New Roman" panose="02020603050405020304" charset="0"/>
              </a:rPr>
              <a:t>To Kill a Mockingbird</a:t>
            </a:r>
            <a:r>
              <a:rPr lang="en-US" altLang="zh-CN" sz="2400">
                <a:solidFill>
                  <a:schemeClr val="tx1"/>
                </a:solidFill>
                <a:latin typeface="Times New Roman" panose="02020603050405020304" charset="0"/>
                <a:cs typeface="Times New Roman" panose="02020603050405020304" charset="0"/>
              </a:rPr>
              <a:t>, with its deeply felt, autobiographical evocation of a real-life time and place that has proven timeless. (para. 10)</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07</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Homework</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Homework</a:t>
            </a:r>
            <a:endParaRPr lang="en-US" altLang="zh-CN"/>
          </a:p>
        </p:txBody>
      </p:sp>
      <p:sp>
        <p:nvSpPr>
          <p:cNvPr id="3" name="内容占位符 2"/>
          <p:cNvSpPr>
            <a:spLocks noGrp="1"/>
          </p:cNvSpPr>
          <p:nvPr>
            <p:ph idx="1"/>
            <p:custDataLst>
              <p:tags r:id="rId2"/>
            </p:custDataLst>
          </p:nvPr>
        </p:nvSpPr>
        <p:spPr/>
        <p:txBody>
          <a:bodyPr/>
          <a:p>
            <a:r>
              <a:rPr lang="en-US" altLang="zh-CN" sz="3600">
                <a:solidFill>
                  <a:schemeClr val="tx1"/>
                </a:solidFill>
                <a:latin typeface="Times New Roman" panose="02020603050405020304" charset="0"/>
                <a:cs typeface="Times New Roman" panose="02020603050405020304" charset="0"/>
              </a:rPr>
              <a:t>List three articles or books where we can learn more about </a:t>
            </a:r>
            <a:r>
              <a:rPr lang="en-US" altLang="zh-CN" sz="3600">
                <a:solidFill>
                  <a:schemeClr val="tx1"/>
                </a:solidFill>
                <a:highlight>
                  <a:srgbClr val="FFFF00"/>
                </a:highlight>
                <a:latin typeface="Times New Roman" panose="02020603050405020304" charset="0"/>
                <a:cs typeface="Times New Roman" panose="02020603050405020304" charset="0"/>
              </a:rPr>
              <a:t>Western literature or </a:t>
            </a:r>
            <a:r>
              <a:rPr lang="en-US" altLang="zh-CN" sz="3600" i="1">
                <a:solidFill>
                  <a:schemeClr val="tx1"/>
                </a:solidFill>
                <a:highlight>
                  <a:srgbClr val="FFFF00"/>
                </a:highlight>
                <a:latin typeface="Times New Roman" panose="02020603050405020304" charset="0"/>
                <a:cs typeface="Times New Roman" panose="02020603050405020304" charset="0"/>
              </a:rPr>
              <a:t>To Kill a Mockingbird</a:t>
            </a:r>
            <a:r>
              <a:rPr lang="en-US" altLang="zh-CN" sz="3600">
                <a:solidFill>
                  <a:schemeClr val="tx1"/>
                </a:solidFill>
                <a:latin typeface="Times New Roman" panose="02020603050405020304" charset="0"/>
                <a:cs typeface="Times New Roman" panose="02020603050405020304" charset="0"/>
              </a:rPr>
              <a:t>, and introduce them to your classmates.</a:t>
            </a:r>
            <a:endParaRPr lang="en-US" altLang="zh-CN" sz="36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01</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Learning Goal</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Learning Goal</a:t>
            </a:r>
            <a:endParaRPr lang="en-US" altLang="zh-CN"/>
          </a:p>
        </p:txBody>
      </p:sp>
      <p:sp>
        <p:nvSpPr>
          <p:cNvPr id="3" name="内容占位符 2"/>
          <p:cNvSpPr>
            <a:spLocks noGrp="1"/>
          </p:cNvSpPr>
          <p:nvPr>
            <p:ph idx="1"/>
            <p:custDataLst>
              <p:tags r:id="rId2"/>
            </p:custDataLst>
          </p:nvPr>
        </p:nvSpPr>
        <p:spPr/>
        <p:txBody>
          <a:bodyPr/>
          <a:p>
            <a:r>
              <a:rPr lang="en-US" altLang="zh-CN" sz="3200">
                <a:solidFill>
                  <a:schemeClr val="tx1"/>
                </a:solidFill>
                <a:latin typeface="Times New Roman" panose="02020603050405020304" charset="0"/>
                <a:cs typeface="Times New Roman" panose="02020603050405020304" charset="0"/>
              </a:rPr>
              <a:t>a) Get some information on To Kill a Mockingbird and its author Harper Lee.</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b) Know about how Native American young adults refl ect on the novel.</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02</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Backgrond &amp; Gist</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a:bodyPr>
          <a:p>
            <a:r>
              <a:rPr lang="en-US" altLang="zh-CN">
                <a:sym typeface="+mn-ea"/>
              </a:rPr>
              <a:t>Background and Gist </a:t>
            </a:r>
            <a:endParaRPr lang="en-US" altLang="zh-CN"/>
          </a:p>
        </p:txBody>
      </p:sp>
      <p:sp>
        <p:nvSpPr>
          <p:cNvPr id="3" name="内容占位符 2"/>
          <p:cNvSpPr>
            <a:spLocks noGrp="1"/>
          </p:cNvSpPr>
          <p:nvPr>
            <p:ph idx="1"/>
            <p:custDataLst>
              <p:tags r:id="rId2"/>
            </p:custDataLst>
          </p:nvPr>
        </p:nvSpPr>
        <p:spPr/>
        <p:txBody>
          <a:bodyPr>
            <a:normAutofit/>
          </a:bodyPr>
          <a:p>
            <a:pPr algn="just"/>
            <a:r>
              <a:rPr lang="en-US" altLang="zh-CN" sz="2800">
                <a:solidFill>
                  <a:schemeClr val="tx1"/>
                </a:solidFill>
                <a:latin typeface="Times New Roman" panose="02020603050405020304" charset="0"/>
                <a:cs typeface="Times New Roman" panose="02020603050405020304" charset="0"/>
              </a:rPr>
              <a:t>A poll once revealed Harper Lee’s book rivaled the Bible in popularity in the US. University student Henry Knight explores why the young especially love it. In this passage, Henry Knight presents young students’ views and other writers’ critical ideas on this novel, </a:t>
            </a:r>
            <a:r>
              <a:rPr lang="en-US" altLang="zh-CN" sz="2800" i="1">
                <a:solidFill>
                  <a:schemeClr val="tx1"/>
                </a:solidFill>
                <a:latin typeface="Times New Roman" panose="02020603050405020304" charset="0"/>
                <a:cs typeface="Times New Roman" panose="02020603050405020304" charset="0"/>
              </a:rPr>
              <a:t>To Kill a Mockingbird</a:t>
            </a:r>
            <a:r>
              <a:rPr lang="en-US" altLang="zh-CN" sz="2800">
                <a:solidFill>
                  <a:schemeClr val="tx1"/>
                </a:solidFill>
                <a:latin typeface="Times New Roman" panose="02020603050405020304" charset="0"/>
                <a:cs typeface="Times New Roman" panose="02020603050405020304" charset="0"/>
              </a:rPr>
              <a:t>. Despite controversy about this novel, it stands out as real lifetime work and has proven to be invaluable in literature.</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03</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Before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Before Reading</a:t>
            </a:r>
            <a:endParaRPr lang="en-US" altLang="zh-CN"/>
          </a:p>
        </p:txBody>
      </p:sp>
      <p:sp>
        <p:nvSpPr>
          <p:cNvPr id="3" name="内容占位符 2"/>
          <p:cNvSpPr>
            <a:spLocks noGrp="1"/>
          </p:cNvSpPr>
          <p:nvPr>
            <p:ph idx="1"/>
            <p:custDataLst>
              <p:tags r:id="rId2"/>
            </p:custDataLst>
          </p:nvPr>
        </p:nvSpPr>
        <p:spPr/>
        <p:txBody>
          <a:bodyPr/>
          <a:p>
            <a:r>
              <a:rPr lang="en-US" altLang="zh-CN" sz="3600">
                <a:solidFill>
                  <a:schemeClr val="tx1"/>
                </a:solidFill>
                <a:latin typeface="Times New Roman" panose="02020603050405020304" charset="0"/>
                <a:cs typeface="Times New Roman" panose="02020603050405020304" charset="0"/>
              </a:rPr>
              <a:t>1. Brainstorm </a:t>
            </a:r>
            <a:endParaRPr lang="en-US" altLang="zh-CN" sz="3600">
              <a:solidFill>
                <a:schemeClr val="tx1"/>
              </a:solidFill>
              <a:latin typeface="Times New Roman" panose="02020603050405020304" charset="0"/>
              <a:cs typeface="Times New Roman" panose="02020603050405020304" charset="0"/>
            </a:endParaRPr>
          </a:p>
          <a:p>
            <a:r>
              <a:rPr lang="en-US" altLang="zh-CN" sz="3600">
                <a:solidFill>
                  <a:schemeClr val="tx1"/>
                </a:solidFill>
                <a:latin typeface="Times New Roman" panose="02020603050405020304" charset="0"/>
                <a:cs typeface="Times New Roman" panose="02020603050405020304" charset="0"/>
              </a:rPr>
              <a:t>1) Who is Harper Lee? What do you think of his novel </a:t>
            </a:r>
            <a:r>
              <a:rPr lang="en-US" altLang="zh-CN" sz="3600" i="1">
                <a:solidFill>
                  <a:schemeClr val="tx1"/>
                </a:solidFill>
                <a:latin typeface="Times New Roman" panose="02020603050405020304" charset="0"/>
                <a:cs typeface="Times New Roman" panose="02020603050405020304" charset="0"/>
              </a:rPr>
              <a:t>To Kill a Mockingbird</a:t>
            </a:r>
            <a:r>
              <a:rPr lang="en-US" altLang="zh-CN" sz="3600">
                <a:solidFill>
                  <a:schemeClr val="tx1"/>
                </a:solidFill>
                <a:latin typeface="Times New Roman" panose="02020603050405020304" charset="0"/>
                <a:cs typeface="Times New Roman" panose="02020603050405020304" charset="0"/>
              </a:rPr>
              <a:t>? </a:t>
            </a:r>
            <a:endParaRPr lang="en-US" altLang="zh-CN" sz="36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349885" y="455295"/>
            <a:ext cx="10968990" cy="5363210"/>
          </a:xfrm>
        </p:spPr>
        <p:txBody>
          <a:bodyPr>
            <a:noAutofit/>
          </a:bodyPr>
          <a:p>
            <a:r>
              <a:rPr lang="en-US" altLang="zh-CN" sz="3600">
                <a:solidFill>
                  <a:schemeClr val="tx1"/>
                </a:solidFill>
                <a:latin typeface="Times New Roman" panose="02020603050405020304" charset="0"/>
                <a:cs typeface="Times New Roman" panose="02020603050405020304" charset="0"/>
                <a:sym typeface="+mn-ea"/>
              </a:rPr>
              <a:t>2. Scan the text for the meanings of the following key terms. </a:t>
            </a:r>
            <a:endParaRPr lang="en-US" altLang="zh-CN" sz="3600">
              <a:solidFill>
                <a:schemeClr val="tx1"/>
              </a:solidFill>
              <a:latin typeface="Times New Roman" panose="02020603050405020304" charset="0"/>
              <a:cs typeface="Times New Roman" panose="02020603050405020304" charset="0"/>
            </a:endParaRPr>
          </a:p>
          <a:p>
            <a:r>
              <a:rPr lang="en-US" altLang="zh-CN" sz="2800" i="1">
                <a:solidFill>
                  <a:schemeClr val="tx1"/>
                </a:solidFill>
                <a:latin typeface="Times New Roman" panose="02020603050405020304" charset="0"/>
                <a:cs typeface="Times New Roman" panose="02020603050405020304" charset="0"/>
              </a:rPr>
              <a:t>To Kill a Mockingbird</a:t>
            </a:r>
            <a:r>
              <a:rPr lang="en-US" altLang="zh-CN" sz="2800">
                <a:solidFill>
                  <a:schemeClr val="tx1"/>
                </a:solidFill>
                <a:latin typeface="Times New Roman" panose="02020603050405020304" charset="0"/>
                <a:cs typeface="Times New Roman" panose="02020603050405020304" charset="0"/>
              </a:rPr>
              <a:t> (para. 1)</a:t>
            </a:r>
            <a:endParaRPr lang="en-US" altLang="zh-CN" sz="28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Harper Lee (para. 1)</a:t>
            </a:r>
            <a:endParaRPr lang="en-US" altLang="zh-CN" sz="28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Scout (para. 4)</a:t>
            </a:r>
            <a:endParaRPr lang="en-US" altLang="zh-CN" sz="28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semi-autobiographical (para. 5)</a:t>
            </a:r>
            <a:endParaRPr lang="en-US" altLang="zh-CN" sz="28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YA novel (para. 5)</a:t>
            </a:r>
            <a:endParaRPr lang="en-US" altLang="zh-CN" sz="28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racism (para. 8)</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20508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2.xml><?xml version="1.0" encoding="utf-8"?>
<p:tagLst xmlns:p="http://schemas.openxmlformats.org/presentationml/2006/main">
  <p:tag name="KSO_WM_BEAUTIFY_FLAG" val="#wm#"/>
  <p:tag name="KSO_WM_TEMPLATE_CATEGORY" val="custom"/>
  <p:tag name="KSO_WM_TEMPLATE_INDEX" val="2020508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5.xml><?xml version="1.0" encoding="utf-8"?>
<p:tagLst xmlns:p="http://schemas.openxmlformats.org/presentationml/2006/main">
  <p:tag name="KSO_WM_BEAUTIFY_FLAG" val="#wm#"/>
  <p:tag name="KSO_WM_TEMPLATE_CATEGORY" val="custom"/>
  <p:tag name="KSO_WM_TEMPLATE_INDEX" val="2020508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8.xml><?xml version="1.0" encoding="utf-8"?>
<p:tagLst xmlns:p="http://schemas.openxmlformats.org/presentationml/2006/main">
  <p:tag name="KSO_WM_BEAUTIFY_FLAG" val="#wm#"/>
  <p:tag name="KSO_WM_TEMPLATE_CATEGORY" val="custom"/>
  <p:tag name="KSO_WM_TEMPLATE_INDEX" val="2020508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1.xml><?xml version="1.0" encoding="utf-8"?>
<p:tagLst xmlns:p="http://schemas.openxmlformats.org/presentationml/2006/main">
  <p:tag name="KSO_WM_BEAUTIFY_FLAG" val="#wm#"/>
  <p:tag name="KSO_WM_TEMPLATE_CATEGORY" val="custom"/>
  <p:tag name="KSO_WM_TEMPLATE_INDEX" val="2020508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4.xml><?xml version="1.0" encoding="utf-8"?>
<p:tagLst xmlns:p="http://schemas.openxmlformats.org/presentationml/2006/main">
  <p:tag name="KSO_WM_BEAUTIFY_FLAG" val="#wm#"/>
  <p:tag name="KSO_WM_TEMPLATE_CATEGORY" val="custom"/>
  <p:tag name="KSO_WM_TEMPLATE_INDEX" val="2020508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7.xml><?xml version="1.0" encoding="utf-8"?>
<p:tagLst xmlns:p="http://schemas.openxmlformats.org/presentationml/2006/main">
  <p:tag name="KSO_WM_BEAUTIFY_FLAG" val="#wm#"/>
  <p:tag name="KSO_WM_TEMPLATE_CATEGORY" val="custom"/>
  <p:tag name="KSO_WM_TEMPLATE_INDEX" val="2020508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custom"/>
  <p:tag name="KSO_WM_TEMPLATE_INDEX" val="2020508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3.xml><?xml version="1.0" encoding="utf-8"?>
<p:tagLst xmlns:p="http://schemas.openxmlformats.org/presentationml/2006/main">
  <p:tag name="KSO_WM_BEAUTIFY_FLAG" val="#wm#"/>
  <p:tag name="KSO_WM_TEMPLATE_CATEGORY" val="custom"/>
  <p:tag name="KSO_WM_TEMPLATE_INDEX" val="2020508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6.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6.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7.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8.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9.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1.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2.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3.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5903</Words>
  <Application>WPS 演示</Application>
  <PresentationFormat>宽屏</PresentationFormat>
  <Paragraphs>155</Paragraphs>
  <Slides>24</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Arial</vt:lpstr>
      <vt:lpstr>宋体</vt:lpstr>
      <vt:lpstr>Wingdings</vt:lpstr>
      <vt:lpstr>Wingdings</vt:lpstr>
      <vt:lpstr>微软雅黑</vt:lpstr>
      <vt:lpstr>Impact</vt:lpstr>
      <vt:lpstr>Calibri</vt:lpstr>
      <vt:lpstr>Roboto Light</vt:lpstr>
      <vt:lpstr>Times New Roman</vt:lpstr>
      <vt:lpstr>Arial Unicode MS</vt:lpstr>
      <vt:lpstr>Segoe Print</vt:lpstr>
      <vt:lpstr>WPS</vt:lpstr>
      <vt:lpstr>Chapter Two Lesson 4. Western Literature</vt:lpstr>
      <vt:lpstr>PowerPoint 演示文稿</vt:lpstr>
      <vt:lpstr>PowerPoint 演示文稿</vt:lpstr>
      <vt:lpstr>Learning Goal</vt:lpstr>
      <vt:lpstr>PowerPoint 演示文稿</vt:lpstr>
      <vt:lpstr>Background and Gist </vt:lpstr>
      <vt:lpstr>PowerPoint 演示文稿</vt:lpstr>
      <vt:lpstr>Before Reading</vt:lpstr>
      <vt:lpstr>PowerPoint 演示文稿</vt:lpstr>
      <vt:lpstr>PowerPoint 演示文稿</vt:lpstr>
      <vt:lpstr>While Reading — Structure</vt:lpstr>
      <vt:lpstr>While Reading — Structure</vt:lpstr>
      <vt:lpstr>PowerPoint 演示文稿</vt:lpstr>
      <vt:lpstr>PowerPoint 演示文稿</vt:lpstr>
      <vt:lpstr>After Reading</vt:lpstr>
      <vt:lpstr>1. How many years has it been since Harper Lee published his novel To Kill a Mockingbird?</vt:lpstr>
      <vt:lpstr>2. According to the survey in 1991 conducted by The Book of the Month Club and the Library of Congress, what is the novel To Kill a Mockingbird’s position in American public schools?</vt:lpstr>
      <vt:lpstr>3. What makes To Kill a Mockingbird such a charming, seductive read for young people?</vt:lpstr>
      <vt:lpstr>4. What are the comments from critics and literary students to the novel To Kill a Mockingbird?</vt:lpstr>
      <vt:lpstr>5. Why can the novel To Kill a Mockingbird be singled out and proven timeless among today’s YA novels?</vt:lpstr>
      <vt:lpstr>PowerPoint 演示文稿</vt:lpstr>
      <vt:lpstr>Discussion</vt:lpstr>
      <vt:lpstr>PowerPoint 演示文稿</vt:lpstr>
      <vt:lpstr>Homework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夏百娜</cp:lastModifiedBy>
  <cp:revision>163</cp:revision>
  <dcterms:created xsi:type="dcterms:W3CDTF">2019-06-19T02:08:00Z</dcterms:created>
  <dcterms:modified xsi:type="dcterms:W3CDTF">2025-08-01T23:56:30Z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0EAA433E775140108BD215D6C92B255E_11</vt:lpwstr>
  </property>
</Properties>
</file>